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4" r:id="rId4"/>
    <p:sldId id="261" r:id="rId5"/>
    <p:sldId id="259" r:id="rId6"/>
    <p:sldId id="260" r:id="rId7"/>
    <p:sldId id="263" r:id="rId8"/>
    <p:sldId id="262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8" autoAdjust="0"/>
    <p:restoredTop sz="86395" autoAdjust="0"/>
  </p:normalViewPr>
  <p:slideViewPr>
    <p:cSldViewPr snapToGrid="0">
      <p:cViewPr varScale="1">
        <p:scale>
          <a:sx n="55" d="100"/>
          <a:sy n="55" d="100"/>
        </p:scale>
        <p:origin x="940" y="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82DF8-4C06-45F0-BC0A-611F60E6A233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61ED5-7BEA-4FB8-9007-0FDFD1D85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93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1E9D45-D3D8-441C-A8B1-71B9F29FB1B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9D4B1BC-E691-4BEE-ACD7-9DD494171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31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4B1BC-E691-4BEE-ACD7-9DD494171F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4B1BC-E691-4BEE-ACD7-9DD494171F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06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4B1BC-E691-4BEE-ACD7-9DD494171F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00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4B1BC-E691-4BEE-ACD7-9DD494171F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71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4B1BC-E691-4BEE-ACD7-9DD494171F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31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4B1BC-E691-4BEE-ACD7-9DD494171F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61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4B1BC-E691-4BEE-ACD7-9DD494171F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4B1BC-E691-4BEE-ACD7-9DD494171F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54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B1F-538A-49B2-A690-DF31256CBF7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B165-004D-4935-8EB3-B548059CA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B1F-538A-49B2-A690-DF31256CBF7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B165-004D-4935-8EB3-B548059CA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71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B1F-538A-49B2-A690-DF31256CBF7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B165-004D-4935-8EB3-B548059CA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1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B1F-538A-49B2-A690-DF31256CBF7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B165-004D-4935-8EB3-B548059CA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2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B1F-538A-49B2-A690-DF31256CBF7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B165-004D-4935-8EB3-B548059CA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0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B1F-538A-49B2-A690-DF31256CBF7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B165-004D-4935-8EB3-B548059CA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0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B1F-538A-49B2-A690-DF31256CBF7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B165-004D-4935-8EB3-B548059CA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5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B1F-538A-49B2-A690-DF31256CBF7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B165-004D-4935-8EB3-B548059CA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9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B1F-538A-49B2-A690-DF31256CBF7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B165-004D-4935-8EB3-B548059CA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B1F-538A-49B2-A690-DF31256CBF7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B165-004D-4935-8EB3-B548059CA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75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B1F-538A-49B2-A690-DF31256CBF7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B165-004D-4935-8EB3-B548059CA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8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B5B1F-538A-49B2-A690-DF31256CBF7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8B165-004D-4935-8EB3-B548059CA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4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2103" y="494522"/>
            <a:ext cx="8742463" cy="657193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Georgia" panose="02040502050405020303" pitchFamily="18" charset="0"/>
              </a:rPr>
              <a:t>Policemen’s Annuity &amp; Benefit Fund of Chicago</a:t>
            </a: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2104" y="1532034"/>
            <a:ext cx="8742462" cy="1883238"/>
          </a:xfrm>
        </p:spPr>
        <p:txBody>
          <a:bodyPr>
            <a:noAutofit/>
          </a:bodyPr>
          <a:lstStyle/>
          <a:p>
            <a:r>
              <a:rPr lang="en-US" sz="3500" dirty="0" smtClean="0">
                <a:latin typeface="Georgia" panose="02040502050405020303" pitchFamily="18" charset="0"/>
              </a:rPr>
              <a:t>Report to the </a:t>
            </a:r>
          </a:p>
          <a:p>
            <a:r>
              <a:rPr lang="en-US" sz="4000" dirty="0" smtClean="0">
                <a:latin typeface="Georgia" panose="02040502050405020303" pitchFamily="18" charset="0"/>
              </a:rPr>
              <a:t>Illinois Senate Special Committee on</a:t>
            </a:r>
          </a:p>
          <a:p>
            <a:r>
              <a:rPr lang="en-US" sz="4000" dirty="0" smtClean="0">
                <a:latin typeface="Georgia" panose="02040502050405020303" pitchFamily="18" charset="0"/>
              </a:rPr>
              <a:t> Pension Investments Hearing</a:t>
            </a:r>
            <a:endParaRPr lang="en-US" sz="4000" dirty="0">
              <a:latin typeface="Georgia" panose="020405020504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23" y="853902"/>
            <a:ext cx="2499825" cy="25689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0623" y="4002456"/>
            <a:ext cx="56896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Georgia" panose="02040502050405020303" pitchFamily="18" charset="0"/>
              </a:rPr>
              <a:t>Presenters:	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Georgia" panose="02040502050405020303" pitchFamily="18" charset="0"/>
              </a:rPr>
              <a:t>Thomas Beyna, Board President, PABF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Georgia" panose="02040502050405020303" pitchFamily="18" charset="0"/>
              </a:rPr>
              <a:t>Erin Keane, Executive Director, PABF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Georgia" panose="02040502050405020303" pitchFamily="18" charset="0"/>
              </a:rPr>
              <a:t>Kevin Leonard, Managing Partner, NEPC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Georgia" panose="02040502050405020303" pitchFamily="18" charset="0"/>
              </a:rPr>
              <a:t>DeAnna Jones, Senior Consulting Specialist, NEPC Kristen </a:t>
            </a:r>
            <a:r>
              <a:rPr lang="en-US" dirty="0" smtClean="0">
                <a:latin typeface="Georgia" panose="02040502050405020303" pitchFamily="18" charset="0"/>
              </a:rPr>
              <a:t>Finney-Cooke, Senior Consultant, NEPC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Georgia" panose="02040502050405020303" pitchFamily="18" charset="0"/>
              </a:rPr>
              <a:t>		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12192000" cy="274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629400"/>
            <a:ext cx="12192000" cy="274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2103" y="3657036"/>
            <a:ext cx="87424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Georgia" panose="02040502050405020303" pitchFamily="18" charset="0"/>
              </a:rPr>
              <a:t>December 10, 2020</a:t>
            </a:r>
            <a:endParaRPr lang="en-US" sz="2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79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689"/>
            <a:ext cx="12192000" cy="274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14" y="6583656"/>
            <a:ext cx="12193057" cy="2743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8" y="5688333"/>
            <a:ext cx="877551" cy="8281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2114" y="279512"/>
            <a:ext cx="12194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Georgia" panose="02040502050405020303" pitchFamily="18" charset="0"/>
              </a:rPr>
              <a:t>FUND OVERVIEW</a:t>
            </a:r>
            <a:endParaRPr lang="en-US" sz="4000" dirty="0">
              <a:latin typeface="Georgia" panose="02040502050405020303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4614" y="1045770"/>
            <a:ext cx="10599600" cy="1617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i="1" dirty="0" smtClean="0">
                <a:latin typeface="Georgia" panose="02040502050405020303" pitchFamily="18" charset="0"/>
              </a:rPr>
              <a:t>PABF Diversity Commitment</a:t>
            </a:r>
          </a:p>
          <a:p>
            <a:pPr>
              <a:lnSpc>
                <a:spcPct val="150000"/>
              </a:lnSpc>
            </a:pPr>
            <a:r>
              <a:rPr lang="en-US" sz="1600" i="1" dirty="0" smtClean="0">
                <a:latin typeface="Georgia" panose="02040502050405020303" pitchFamily="18" charset="0"/>
              </a:rPr>
              <a:t>PABF supports diversity and equal opportunity in all aspects of fund operation. We are committed to having staff, service providers and an investment portfolio that represents a variety of backgrounds, perspectives, and skills. We believe that the more inclusive we are, the better it is for our members and our community.</a:t>
            </a:r>
            <a:endParaRPr lang="en-US" sz="1600" i="1" dirty="0">
              <a:latin typeface="Georgia" panose="02040502050405020303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44785" y="4538702"/>
            <a:ext cx="657642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*</a:t>
            </a:r>
            <a:r>
              <a:rPr lang="en-US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PABF is a severely underfunded pension plan. </a:t>
            </a:r>
          </a:p>
          <a:p>
            <a:endParaRPr lang="en-US" sz="12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*Insufficient contributions to the plan forces PABF </a:t>
            </a:r>
          </a:p>
          <a:p>
            <a:r>
              <a:rPr lang="en-US" b="1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to sell assets to make benefit payments and restricts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 investing capabilities.</a:t>
            </a:r>
            <a:endParaRPr lang="en-US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901580"/>
              </p:ext>
            </p:extLst>
          </p:nvPr>
        </p:nvGraphicFramePr>
        <p:xfrm>
          <a:off x="503830" y="3246267"/>
          <a:ext cx="2302060" cy="1140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060">
                  <a:extLst>
                    <a:ext uri="{9D8B030D-6E8A-4147-A177-3AD203B41FA5}">
                      <a16:colId xmlns:a16="http://schemas.microsoft.com/office/drawing/2014/main" val="843873747"/>
                    </a:ext>
                  </a:extLst>
                </a:gridCol>
              </a:tblGrid>
              <a:tr h="37342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Assets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587237"/>
                  </a:ext>
                </a:extLst>
              </a:tr>
              <a:tr h="39379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Unfunded Liabilities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816192"/>
                  </a:ext>
                </a:extLst>
              </a:tr>
              <a:tr h="3734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Funding Ratio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430675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728360"/>
              </p:ext>
            </p:extLst>
          </p:nvPr>
        </p:nvGraphicFramePr>
        <p:xfrm>
          <a:off x="2832892" y="3271153"/>
          <a:ext cx="13466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699">
                  <a:extLst>
                    <a:ext uri="{9D8B030D-6E8A-4147-A177-3AD203B41FA5}">
                      <a16:colId xmlns:a16="http://schemas.microsoft.com/office/drawing/2014/main" val="103915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2.6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billion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331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eorgia" panose="02040502050405020303" pitchFamily="18" charset="0"/>
                        </a:rPr>
                        <a:t>$</a:t>
                      </a:r>
                      <a:r>
                        <a:rPr lang="en-US" dirty="0" smtClean="0">
                          <a:latin typeface="+mn-lt"/>
                        </a:rPr>
                        <a:t>11</a:t>
                      </a:r>
                      <a:r>
                        <a:rPr lang="en-US" dirty="0" smtClean="0">
                          <a:latin typeface="Georgia" panose="02040502050405020303" pitchFamily="18" charset="0"/>
                        </a:rPr>
                        <a:t> billion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973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22%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353916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764049"/>
              </p:ext>
            </p:extLst>
          </p:nvPr>
        </p:nvGraphicFramePr>
        <p:xfrm>
          <a:off x="4585050" y="3286393"/>
          <a:ext cx="179173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736">
                  <a:extLst>
                    <a:ext uri="{9D8B030D-6E8A-4147-A177-3AD203B41FA5}">
                      <a16:colId xmlns:a16="http://schemas.microsoft.com/office/drawing/2014/main" val="843873747"/>
                    </a:ext>
                  </a:extLst>
                </a:gridCol>
              </a:tblGrid>
              <a:tr h="35312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Active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587237"/>
                  </a:ext>
                </a:extLst>
              </a:tr>
              <a:tr h="3531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Annuitants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816192"/>
                  </a:ext>
                </a:extLst>
              </a:tr>
              <a:tr h="3531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Total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430675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572665"/>
              </p:ext>
            </p:extLst>
          </p:nvPr>
        </p:nvGraphicFramePr>
        <p:xfrm>
          <a:off x="6387194" y="3286360"/>
          <a:ext cx="111323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238">
                  <a:extLst>
                    <a:ext uri="{9D8B030D-6E8A-4147-A177-3AD203B41FA5}">
                      <a16:colId xmlns:a16="http://schemas.microsoft.com/office/drawing/2014/main" val="843873747"/>
                    </a:ext>
                  </a:extLst>
                </a:gridCol>
              </a:tblGrid>
              <a:tr h="360279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13,353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587237"/>
                  </a:ext>
                </a:extLst>
              </a:tr>
              <a:tr h="3587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13,213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816192"/>
                  </a:ext>
                </a:extLst>
              </a:tr>
              <a:tr h="3602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26,566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430675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535387"/>
              </p:ext>
            </p:extLst>
          </p:nvPr>
        </p:nvGraphicFramePr>
        <p:xfrm>
          <a:off x="7883579" y="3279228"/>
          <a:ext cx="210423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234">
                  <a:extLst>
                    <a:ext uri="{9D8B030D-6E8A-4147-A177-3AD203B41FA5}">
                      <a16:colId xmlns:a16="http://schemas.microsoft.com/office/drawing/2014/main" val="843873747"/>
                    </a:ext>
                  </a:extLst>
                </a:gridCol>
              </a:tblGrid>
              <a:tr h="36033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African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American</a:t>
                      </a:r>
                      <a:endParaRPr lang="en-US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587237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Latin</a:t>
                      </a:r>
                      <a:r>
                        <a:rPr lang="en-US" baseline="0" dirty="0" smtClean="0">
                          <a:latin typeface="Georgia" panose="02040502050405020303" pitchFamily="18" charset="0"/>
                        </a:rPr>
                        <a:t>x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816192"/>
                  </a:ext>
                </a:extLst>
              </a:tr>
              <a:tr h="36033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Asian American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430675"/>
                  </a:ext>
                </a:extLst>
              </a:tr>
              <a:tr h="36033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Caucasian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817471"/>
                  </a:ext>
                </a:extLst>
              </a:tr>
              <a:tr h="36033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141931"/>
                  </a:ext>
                </a:extLst>
              </a:tr>
              <a:tr h="36033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Women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915841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443067"/>
              </p:ext>
            </p:extLst>
          </p:nvPr>
        </p:nvGraphicFramePr>
        <p:xfrm>
          <a:off x="9997089" y="3271153"/>
          <a:ext cx="1571527" cy="2206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527">
                  <a:extLst>
                    <a:ext uri="{9D8B030D-6E8A-4147-A177-3AD203B41FA5}">
                      <a16:colId xmlns:a16="http://schemas.microsoft.com/office/drawing/2014/main" val="843873747"/>
                    </a:ext>
                  </a:extLst>
                </a:gridCol>
              </a:tblGrid>
              <a:tr h="365291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20%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587237"/>
                  </a:ext>
                </a:extLst>
              </a:tr>
              <a:tr h="3652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28%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816192"/>
                  </a:ext>
                </a:extLst>
              </a:tr>
              <a:tr h="3652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3%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430675"/>
                  </a:ext>
                </a:extLst>
              </a:tr>
              <a:tr h="3652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47%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053461"/>
                  </a:ext>
                </a:extLst>
              </a:tr>
              <a:tr h="3776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2%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880697"/>
                  </a:ext>
                </a:extLst>
              </a:tr>
              <a:tr h="3638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23%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290304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361804"/>
              </p:ext>
            </p:extLst>
          </p:nvPr>
        </p:nvGraphicFramePr>
        <p:xfrm>
          <a:off x="503830" y="2920387"/>
          <a:ext cx="367576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5761">
                  <a:extLst>
                    <a:ext uri="{9D8B030D-6E8A-4147-A177-3AD203B41FA5}">
                      <a16:colId xmlns:a16="http://schemas.microsoft.com/office/drawing/2014/main" val="10380183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FUND ASSETS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188874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108333"/>
              </p:ext>
            </p:extLst>
          </p:nvPr>
        </p:nvGraphicFramePr>
        <p:xfrm>
          <a:off x="7892855" y="2915520"/>
          <a:ext cx="367576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5761">
                  <a:extLst>
                    <a:ext uri="{9D8B030D-6E8A-4147-A177-3AD203B41FA5}">
                      <a16:colId xmlns:a16="http://schemas.microsoft.com/office/drawing/2014/main" val="10380183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ACTIVE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PARTICIPANTS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188874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683461"/>
              </p:ext>
            </p:extLst>
          </p:nvPr>
        </p:nvGraphicFramePr>
        <p:xfrm>
          <a:off x="4578532" y="2925589"/>
          <a:ext cx="291538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382">
                  <a:extLst>
                    <a:ext uri="{9D8B030D-6E8A-4147-A177-3AD203B41FA5}">
                      <a16:colId xmlns:a16="http://schemas.microsoft.com/office/drawing/2014/main" val="1038018300"/>
                    </a:ext>
                  </a:extLst>
                </a:gridCol>
              </a:tblGrid>
              <a:tr h="3616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FUND PARTICIPANTS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188874"/>
                  </a:ext>
                </a:extLst>
              </a:tr>
            </a:tbl>
          </a:graphicData>
        </a:graphic>
      </p:graphicFrame>
      <p:sp>
        <p:nvSpPr>
          <p:cNvPr id="26" name="Title 1"/>
          <p:cNvSpPr txBox="1">
            <a:spLocks/>
          </p:cNvSpPr>
          <p:nvPr/>
        </p:nvSpPr>
        <p:spPr>
          <a:xfrm>
            <a:off x="0" y="6574849"/>
            <a:ext cx="4541520" cy="22477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latin typeface="Georgia" panose="02040502050405020303" pitchFamily="18" charset="0"/>
              </a:rPr>
              <a:t>Policemen’s Annuity &amp; Benefit Fund of Chicago</a:t>
            </a:r>
            <a:endParaRPr lang="en-US" sz="1600" dirty="0">
              <a:latin typeface="Georgia" panose="02040502050405020303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582400" y="6554628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40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114" y="0"/>
            <a:ext cx="12194114" cy="274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14" y="6583656"/>
            <a:ext cx="12193057" cy="2743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77162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Georgia" panose="02040502050405020303" pitchFamily="18" charset="0"/>
              </a:rPr>
              <a:t>FUND OVERVIEW CONT.</a:t>
            </a:r>
            <a:endParaRPr lang="en-US" sz="4000" dirty="0"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4560" y="4602426"/>
            <a:ext cx="104083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*Excludes investment related service providers (i.e. investment managers, custodian, brokers and investment consultant)</a:t>
            </a: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340518"/>
              </p:ext>
            </p:extLst>
          </p:nvPr>
        </p:nvGraphicFramePr>
        <p:xfrm>
          <a:off x="987170" y="1908190"/>
          <a:ext cx="291273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2730">
                  <a:extLst>
                    <a:ext uri="{9D8B030D-6E8A-4147-A177-3AD203B41FA5}">
                      <a16:colId xmlns:a16="http://schemas.microsoft.com/office/drawing/2014/main" val="1721635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EMPLOYEES &amp;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TRUSTEES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179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of the Fund’s Staff are women and people of color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38%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of the Fund’s trustees are women and people of 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10471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09185"/>
              </p:ext>
            </p:extLst>
          </p:nvPr>
        </p:nvGraphicFramePr>
        <p:xfrm>
          <a:off x="4638049" y="1969150"/>
          <a:ext cx="291273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2730">
                  <a:extLst>
                    <a:ext uri="{9D8B030D-6E8A-4147-A177-3AD203B41FA5}">
                      <a16:colId xmlns:a16="http://schemas.microsoft.com/office/drawing/2014/main" val="172163564"/>
                    </a:ext>
                  </a:extLst>
                </a:gridCol>
              </a:tblGrid>
              <a:tr h="3087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SERVICE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PROVIDERS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179257"/>
                  </a:ext>
                </a:extLst>
              </a:tr>
              <a:tr h="4822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of the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external services providers for the fund are women and people of color*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10471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903112"/>
              </p:ext>
            </p:extLst>
          </p:nvPr>
        </p:nvGraphicFramePr>
        <p:xfrm>
          <a:off x="8288928" y="1994550"/>
          <a:ext cx="2912730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2730">
                  <a:extLst>
                    <a:ext uri="{9D8B030D-6E8A-4147-A177-3AD203B41FA5}">
                      <a16:colId xmlns:a16="http://schemas.microsoft.com/office/drawing/2014/main" val="1721635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INVESTMENT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CONSULTANT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179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50%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of the Fund’s investment consultant client team are woman and people of color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104710"/>
                  </a:ext>
                </a:extLst>
              </a:tr>
            </a:tbl>
          </a:graphicData>
        </a:graphic>
      </p:graphicFrame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8" y="5688333"/>
            <a:ext cx="877551" cy="828144"/>
          </a:xfrm>
          <a:prstGeom prst="rect">
            <a:avLst/>
          </a:prstGeom>
        </p:spPr>
      </p:pic>
      <p:sp>
        <p:nvSpPr>
          <p:cNvPr id="24" name="Title 1"/>
          <p:cNvSpPr txBox="1">
            <a:spLocks/>
          </p:cNvSpPr>
          <p:nvPr/>
        </p:nvSpPr>
        <p:spPr>
          <a:xfrm>
            <a:off x="0" y="6590716"/>
            <a:ext cx="4541520" cy="22477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latin typeface="Georgia" panose="02040502050405020303" pitchFamily="18" charset="0"/>
              </a:rPr>
              <a:t>Policemen’s Annuity &amp; Benefit Fund of Chicago</a:t>
            </a:r>
            <a:endParaRPr lang="en-US" sz="1600" dirty="0">
              <a:latin typeface="Georgia" panose="020405020504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82400" y="6554628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7010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-5775"/>
            <a:ext cx="12192000" cy="274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83656"/>
            <a:ext cx="12193057" cy="274344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6588143"/>
            <a:ext cx="4541520" cy="22477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Policemen’s Annuity &amp; Benefit Fund of Chicago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7881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MWDBE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GOALS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8743" y="4549104"/>
            <a:ext cx="10862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Georgia" panose="02040502050405020303" pitchFamily="18" charset="0"/>
              </a:rPr>
              <a:t>The Board increased the Fixed Income goal from </a:t>
            </a:r>
            <a:r>
              <a:rPr lang="en-US" sz="2000" dirty="0" smtClean="0"/>
              <a:t>3-11</a:t>
            </a:r>
            <a:r>
              <a:rPr lang="en-US" sz="2000" dirty="0" smtClean="0">
                <a:latin typeface="Georgia" panose="02040502050405020303" pitchFamily="18" charset="0"/>
              </a:rPr>
              <a:t>% to </a:t>
            </a:r>
            <a:r>
              <a:rPr lang="en-US" sz="2000" dirty="0" smtClean="0"/>
              <a:t>5-15</a:t>
            </a:r>
            <a:r>
              <a:rPr lang="en-US" sz="2000" dirty="0" smtClean="0">
                <a:latin typeface="Georgia" panose="02040502050405020303" pitchFamily="18" charset="0"/>
              </a:rPr>
              <a:t>%.</a:t>
            </a: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4560" y="1290320"/>
            <a:ext cx="9733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eorgia" panose="02040502050405020303" pitchFamily="18" charset="0"/>
              </a:rPr>
              <a:t>Diverse Investment Manager Goals</a:t>
            </a:r>
            <a:endParaRPr lang="en-US" sz="2800" dirty="0">
              <a:latin typeface="Georgia" panose="02040502050405020303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8" y="5688333"/>
            <a:ext cx="877551" cy="828144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223079"/>
              </p:ext>
            </p:extLst>
          </p:nvPr>
        </p:nvGraphicFramePr>
        <p:xfrm>
          <a:off x="564367" y="2057482"/>
          <a:ext cx="6659687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9687">
                  <a:extLst>
                    <a:ext uri="{9D8B030D-6E8A-4147-A177-3AD203B41FA5}">
                      <a16:colId xmlns:a16="http://schemas.microsoft.com/office/drawing/2014/main" val="23451327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 defTabSz="914400">
                        <a:spcBef>
                          <a:spcPts val="0"/>
                        </a:spcBef>
                      </a:pPr>
                      <a:endParaRPr lang="en-US" sz="1800" cap="none" dirty="0" smtClean="0">
                        <a:solidFill>
                          <a:prstClr val="black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lvl="0" algn="ctr" defTabSz="914400">
                        <a:spcBef>
                          <a:spcPts val="0"/>
                        </a:spcBef>
                      </a:pPr>
                      <a:r>
                        <a:rPr lang="en-US" sz="1800" cap="none" dirty="0" smtClean="0">
                          <a:solidFill>
                            <a:prstClr val="black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ASSET</a:t>
                      </a:r>
                      <a:r>
                        <a:rPr lang="en-US" sz="1800" cap="none" baseline="0" dirty="0" smtClean="0">
                          <a:solidFill>
                            <a:prstClr val="black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635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Equities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676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Fixed Income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817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Alternatives</a:t>
                      </a:r>
                      <a:r>
                        <a:rPr lang="en-US" baseline="0" dirty="0" smtClean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400" dirty="0" smtClean="0">
                          <a:latin typeface="Georgia" panose="02040502050405020303" pitchFamily="18" charset="0"/>
                        </a:rPr>
                        <a:t>(Real Estate, Private Equity, Hedge Fund, Opportunistic</a:t>
                      </a:r>
                      <a:r>
                        <a:rPr lang="en-US" sz="1400" baseline="0" dirty="0" smtClean="0">
                          <a:latin typeface="Georgia" panose="02040502050405020303" pitchFamily="18" charset="0"/>
                        </a:rPr>
                        <a:t> Credit)</a:t>
                      </a:r>
                      <a:endParaRPr lang="en-US" sz="1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1222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724287"/>
              </p:ext>
            </p:extLst>
          </p:nvPr>
        </p:nvGraphicFramePr>
        <p:xfrm>
          <a:off x="7224054" y="2057482"/>
          <a:ext cx="230902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028">
                  <a:extLst>
                    <a:ext uri="{9D8B030D-6E8A-4147-A177-3AD203B41FA5}">
                      <a16:colId xmlns:a16="http://schemas.microsoft.com/office/drawing/2014/main" val="23451327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 defTabSz="914400">
                        <a:spcBef>
                          <a:spcPts val="0"/>
                        </a:spcBef>
                      </a:pPr>
                      <a:r>
                        <a:rPr lang="en-US" sz="1800" cap="none" dirty="0" smtClean="0">
                          <a:solidFill>
                            <a:prstClr val="black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TARGET</a:t>
                      </a:r>
                      <a:r>
                        <a:rPr lang="en-US" sz="1800" cap="none" baseline="0" dirty="0" smtClean="0">
                          <a:solidFill>
                            <a:prstClr val="black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RANGE (% of asset class)</a:t>
                      </a:r>
                      <a:endParaRPr lang="en-US" sz="1800" cap="none" dirty="0" smtClean="0">
                        <a:solidFill>
                          <a:prstClr val="black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635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11-13%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676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5-15%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817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4-5%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1222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192147"/>
              </p:ext>
            </p:extLst>
          </p:nvPr>
        </p:nvGraphicFramePr>
        <p:xfrm>
          <a:off x="9533082" y="2057482"/>
          <a:ext cx="1894014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014">
                  <a:extLst>
                    <a:ext uri="{9D8B030D-6E8A-4147-A177-3AD203B41FA5}">
                      <a16:colId xmlns:a16="http://schemas.microsoft.com/office/drawing/2014/main" val="23451327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 defTabSz="914400">
                        <a:spcBef>
                          <a:spcPts val="0"/>
                        </a:spcBef>
                      </a:pPr>
                      <a:r>
                        <a:rPr lang="en-US" sz="1800" cap="none" dirty="0" smtClean="0">
                          <a:solidFill>
                            <a:prstClr val="black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CURRENT</a:t>
                      </a:r>
                      <a:r>
                        <a:rPr lang="en-US" sz="1800" cap="none" baseline="0" dirty="0" smtClean="0">
                          <a:solidFill>
                            <a:prstClr val="black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ALLOCATION</a:t>
                      </a:r>
                      <a:endParaRPr lang="en-US" sz="1800" cap="none" dirty="0" smtClean="0">
                        <a:solidFill>
                          <a:prstClr val="black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635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676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817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1222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1582400" y="6554628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8743" y="4963728"/>
            <a:ext cx="1101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Georgia" panose="02040502050405020303" pitchFamily="18" charset="0"/>
              </a:rPr>
              <a:t>Allocations to MWDBE alternative investment managers continues to exceed the Fund’s goal. </a:t>
            </a: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8743" y="4081815"/>
            <a:ext cx="7556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Georgia" panose="02040502050405020303" pitchFamily="18" charset="0"/>
              </a:rPr>
              <a:t>The Board reviews MWDBE goals annually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39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3757"/>
            <a:ext cx="12192000" cy="274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83656"/>
            <a:ext cx="12193057" cy="274344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6583656"/>
            <a:ext cx="4541520" cy="22477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latin typeface="Georgia" panose="02040502050405020303" pitchFamily="18" charset="0"/>
              </a:rPr>
              <a:t>Policemen’s Annuity &amp; Benefit Fund of Chicago</a:t>
            </a:r>
            <a:endParaRPr lang="en-US" sz="1600" dirty="0"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7767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Georgia" panose="02040502050405020303" pitchFamily="18" charset="0"/>
              </a:rPr>
              <a:t>MWDBE GROWTH</a:t>
            </a:r>
            <a:endParaRPr lang="en-US" sz="4000" dirty="0"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4560" y="1435443"/>
            <a:ext cx="10416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eorgia" panose="02040502050405020303" pitchFamily="18" charset="0"/>
              </a:rPr>
              <a:t>Five Calendar Year Diverse Asset Growth by Asset Class</a:t>
            </a:r>
            <a:endParaRPr lang="en-US" sz="2800" dirty="0">
              <a:latin typeface="Georgia" panose="02040502050405020303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71" y="2410628"/>
            <a:ext cx="11667976" cy="26838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8" y="5688333"/>
            <a:ext cx="877551" cy="82814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582400" y="6554628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96218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-4214"/>
            <a:ext cx="12192000" cy="274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83656"/>
            <a:ext cx="12193057" cy="274344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6584857"/>
            <a:ext cx="4541520" cy="22477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latin typeface="Georgia" panose="02040502050405020303" pitchFamily="18" charset="0"/>
              </a:rPr>
              <a:t>Policemen’s Annuity &amp; Benefit Fund of Chicago</a:t>
            </a:r>
            <a:endParaRPr lang="en-US" sz="1600" dirty="0"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70106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Georgia" panose="02040502050405020303" pitchFamily="18" charset="0"/>
              </a:rPr>
              <a:t>MWDBE MANAGED ASSETS</a:t>
            </a:r>
            <a:endParaRPr lang="en-US" sz="4000" dirty="0">
              <a:latin typeface="Georgia" panose="020405020504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7069" y="5394519"/>
            <a:ext cx="7793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18%</a:t>
            </a:r>
            <a:r>
              <a:rPr lang="en-US" sz="2000" dirty="0" smtClean="0">
                <a:latin typeface="Georgia" panose="02040502050405020303" pitchFamily="18" charset="0"/>
              </a:rPr>
              <a:t> of total Fund assets and $</a:t>
            </a:r>
            <a:r>
              <a:rPr lang="en-US" sz="2000" dirty="0" smtClean="0"/>
              <a:t>472 </a:t>
            </a:r>
            <a:r>
              <a:rPr lang="en-US" sz="2000" dirty="0" smtClean="0">
                <a:latin typeface="Georgia" panose="02040502050405020303" pitchFamily="18" charset="0"/>
              </a:rPr>
              <a:t>million is actively managed by diverse firms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8" y="5688333"/>
            <a:ext cx="877551" cy="828144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489181"/>
              </p:ext>
            </p:extLst>
          </p:nvPr>
        </p:nvGraphicFramePr>
        <p:xfrm>
          <a:off x="2211587" y="1166465"/>
          <a:ext cx="776882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348">
                  <a:extLst>
                    <a:ext uri="{9D8B030D-6E8A-4147-A177-3AD203B41FA5}">
                      <a16:colId xmlns:a16="http://schemas.microsoft.com/office/drawing/2014/main" val="2345132730"/>
                    </a:ext>
                  </a:extLst>
                </a:gridCol>
                <a:gridCol w="1823184">
                  <a:extLst>
                    <a:ext uri="{9D8B030D-6E8A-4147-A177-3AD203B41FA5}">
                      <a16:colId xmlns:a16="http://schemas.microsoft.com/office/drawing/2014/main" val="4009705720"/>
                    </a:ext>
                  </a:extLst>
                </a:gridCol>
                <a:gridCol w="3305290">
                  <a:extLst>
                    <a:ext uri="{9D8B030D-6E8A-4147-A177-3AD203B41FA5}">
                      <a16:colId xmlns:a16="http://schemas.microsoft.com/office/drawing/2014/main" val="25408474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 defTabSz="914400">
                        <a:spcBef>
                          <a:spcPts val="0"/>
                        </a:spcBef>
                      </a:pPr>
                      <a:r>
                        <a:rPr lang="en-US" sz="1800" cap="none" dirty="0" smtClean="0">
                          <a:solidFill>
                            <a:prstClr val="black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EQUITIES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defTabSz="914400">
                        <a:spcBef>
                          <a:spcPts val="0"/>
                        </a:spcBef>
                      </a:pPr>
                      <a:r>
                        <a:rPr lang="en-US" sz="1800" cap="none" dirty="0" smtClean="0">
                          <a:solidFill>
                            <a:prstClr val="black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% OF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defTabSz="914400">
                        <a:spcBef>
                          <a:spcPts val="0"/>
                        </a:spcBef>
                      </a:pPr>
                      <a:r>
                        <a:rPr lang="en-US" sz="1800" cap="none" dirty="0" smtClean="0">
                          <a:solidFill>
                            <a:prstClr val="black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$ VALUE OF ASSETS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635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Georgia" panose="02040502050405020303" pitchFamily="18" charset="0"/>
                        </a:rPr>
                        <a:t>African American           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19%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eorgia" panose="02040502050405020303" pitchFamily="18" charset="0"/>
                        </a:rPr>
                        <a:t>$</a:t>
                      </a:r>
                      <a:r>
                        <a:rPr lang="en-US" dirty="0" smtClean="0">
                          <a:latin typeface="+mn-lt"/>
                        </a:rPr>
                        <a:t>89 m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097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Women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7%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eorgia" panose="02040502050405020303" pitchFamily="18" charset="0"/>
                        </a:rPr>
                        <a:t>$</a:t>
                      </a:r>
                      <a:r>
                        <a:rPr lang="en-US" dirty="0" smtClean="0">
                          <a:latin typeface="+mn-lt"/>
                        </a:rPr>
                        <a:t>32 m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243686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508965"/>
              </p:ext>
            </p:extLst>
          </p:nvPr>
        </p:nvGraphicFramePr>
        <p:xfrm>
          <a:off x="2211587" y="2442860"/>
          <a:ext cx="7768822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399">
                  <a:extLst>
                    <a:ext uri="{9D8B030D-6E8A-4147-A177-3AD203B41FA5}">
                      <a16:colId xmlns:a16="http://schemas.microsoft.com/office/drawing/2014/main" val="2345132730"/>
                    </a:ext>
                  </a:extLst>
                </a:gridCol>
                <a:gridCol w="1830446">
                  <a:extLst>
                    <a:ext uri="{9D8B030D-6E8A-4147-A177-3AD203B41FA5}">
                      <a16:colId xmlns:a16="http://schemas.microsoft.com/office/drawing/2014/main" val="4009705720"/>
                    </a:ext>
                  </a:extLst>
                </a:gridCol>
                <a:gridCol w="3296977">
                  <a:extLst>
                    <a:ext uri="{9D8B030D-6E8A-4147-A177-3AD203B41FA5}">
                      <a16:colId xmlns:a16="http://schemas.microsoft.com/office/drawing/2014/main" val="25408474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ctr" defTabSz="914400">
                        <a:spcBef>
                          <a:spcPts val="0"/>
                        </a:spcBef>
                      </a:pPr>
                      <a:r>
                        <a:rPr lang="en-US" sz="1800" cap="none" dirty="0" smtClean="0">
                          <a:solidFill>
                            <a:prstClr val="black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FIXED</a:t>
                      </a:r>
                      <a:r>
                        <a:rPr lang="en-US" sz="1800" cap="none" baseline="0" dirty="0" smtClean="0">
                          <a:solidFill>
                            <a:prstClr val="black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INCOME</a:t>
                      </a:r>
                      <a:endParaRPr lang="en-US" sz="1800" cap="none" dirty="0" smtClean="0">
                        <a:solidFill>
                          <a:prstClr val="black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cap="none" dirty="0" smtClean="0">
                          <a:solidFill>
                            <a:prstClr val="black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% OF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cap="none" dirty="0" smtClean="0">
                          <a:solidFill>
                            <a:prstClr val="black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$ VALUE OF ASSETS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635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Georgia" panose="02040502050405020303" pitchFamily="18" charset="0"/>
                        </a:rPr>
                        <a:t>African American            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21%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eorgia" panose="02040502050405020303" pitchFamily="18" charset="0"/>
                        </a:rPr>
                        <a:t>$</a:t>
                      </a:r>
                      <a:r>
                        <a:rPr lang="en-US" dirty="0" smtClean="0">
                          <a:latin typeface="+mn-lt"/>
                        </a:rPr>
                        <a:t>100 m 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097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Latinx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21%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eorgia" panose="02040502050405020303" pitchFamily="18" charset="0"/>
                        </a:rPr>
                        <a:t>$</a:t>
                      </a:r>
                      <a:r>
                        <a:rPr lang="en-US" dirty="0" smtClean="0">
                          <a:latin typeface="+mn-lt"/>
                        </a:rPr>
                        <a:t>100 m 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57184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708297"/>
              </p:ext>
            </p:extLst>
          </p:nvPr>
        </p:nvGraphicFramePr>
        <p:xfrm>
          <a:off x="2197069" y="3699602"/>
          <a:ext cx="77833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419">
                  <a:extLst>
                    <a:ext uri="{9D8B030D-6E8A-4147-A177-3AD203B41FA5}">
                      <a16:colId xmlns:a16="http://schemas.microsoft.com/office/drawing/2014/main" val="2345132730"/>
                    </a:ext>
                  </a:extLst>
                </a:gridCol>
                <a:gridCol w="1845426">
                  <a:extLst>
                    <a:ext uri="{9D8B030D-6E8A-4147-A177-3AD203B41FA5}">
                      <a16:colId xmlns:a16="http://schemas.microsoft.com/office/drawing/2014/main" val="4009705720"/>
                    </a:ext>
                  </a:extLst>
                </a:gridCol>
                <a:gridCol w="3311495">
                  <a:extLst>
                    <a:ext uri="{9D8B030D-6E8A-4147-A177-3AD203B41FA5}">
                      <a16:colId xmlns:a16="http://schemas.microsoft.com/office/drawing/2014/main" val="25408474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 defTabSz="914400">
                        <a:spcBef>
                          <a:spcPts val="0"/>
                        </a:spcBef>
                      </a:pPr>
                      <a:r>
                        <a:rPr lang="en-US" sz="1800" cap="none" dirty="0" smtClean="0">
                          <a:solidFill>
                            <a:prstClr val="black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ALTERNATIVES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defTabSz="914400">
                        <a:spcBef>
                          <a:spcPts val="0"/>
                        </a:spcBef>
                      </a:pPr>
                      <a:r>
                        <a:rPr lang="en-US" sz="1800" cap="none" dirty="0" smtClean="0">
                          <a:solidFill>
                            <a:prstClr val="black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% OF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cap="none" dirty="0" smtClean="0">
                          <a:solidFill>
                            <a:prstClr val="black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$ VALUE OF ASSETS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635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Georgia" panose="02040502050405020303" pitchFamily="18" charset="0"/>
                        </a:rPr>
                        <a:t>African American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8%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eorgia" panose="02040502050405020303" pitchFamily="18" charset="0"/>
                        </a:rPr>
                        <a:t>$</a:t>
                      </a:r>
                      <a:r>
                        <a:rPr lang="en-US" dirty="0" smtClean="0">
                          <a:latin typeface="+mn-lt"/>
                        </a:rPr>
                        <a:t>40 m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097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Latinx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3%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eorgia" panose="02040502050405020303" pitchFamily="18" charset="0"/>
                        </a:rPr>
                        <a:t>$</a:t>
                      </a:r>
                      <a:r>
                        <a:rPr lang="en-US" dirty="0" smtClean="0">
                          <a:latin typeface="+mn-lt"/>
                        </a:rPr>
                        <a:t>16 m 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990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Women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20%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eorgia" panose="02040502050405020303" pitchFamily="18" charset="0"/>
                        </a:rPr>
                        <a:t>$</a:t>
                      </a:r>
                      <a:r>
                        <a:rPr lang="en-US" dirty="0" smtClean="0">
                          <a:latin typeface="+mn-lt"/>
                        </a:rPr>
                        <a:t>95 m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344135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1582400" y="6554628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4755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3276"/>
            <a:ext cx="12192000" cy="274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83656"/>
            <a:ext cx="12193057" cy="274344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6583656"/>
            <a:ext cx="4541520" cy="22477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Policemen’s Annuity &amp; Benefit Fund of Chicago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87822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MWDBE FEES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71701" y="5256654"/>
            <a:ext cx="8146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19%</a:t>
            </a:r>
            <a:r>
              <a:rPr lang="en-US" sz="2000" dirty="0" smtClean="0">
                <a:latin typeface="Georgia" panose="02040502050405020303" pitchFamily="18" charset="0"/>
              </a:rPr>
              <a:t> of the Fund’s total fees paid went to MWDBE firms, an increase of </a:t>
            </a:r>
            <a:r>
              <a:rPr lang="en-US" sz="2000" dirty="0" smtClean="0"/>
              <a:t>6% </a:t>
            </a:r>
            <a:r>
              <a:rPr lang="en-US" sz="2000" dirty="0" smtClean="0">
                <a:latin typeface="Georgia" panose="02040502050405020303" pitchFamily="18" charset="0"/>
              </a:rPr>
              <a:t>from the previous year.</a:t>
            </a:r>
            <a:r>
              <a:rPr lang="en-US" dirty="0"/>
              <a:t>	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8" y="5688333"/>
            <a:ext cx="877551" cy="828144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369251"/>
              </p:ext>
            </p:extLst>
          </p:nvPr>
        </p:nvGraphicFramePr>
        <p:xfrm>
          <a:off x="3590104" y="1289524"/>
          <a:ext cx="2553001" cy="2120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3001">
                  <a:extLst>
                    <a:ext uri="{9D8B030D-6E8A-4147-A177-3AD203B41FA5}">
                      <a16:colId xmlns:a16="http://schemas.microsoft.com/office/drawing/2014/main" val="2345132730"/>
                    </a:ext>
                  </a:extLst>
                </a:gridCol>
              </a:tblGrid>
              <a:tr h="638896">
                <a:tc>
                  <a:txBody>
                    <a:bodyPr/>
                    <a:lstStyle/>
                    <a:p>
                      <a:pPr lvl="0" algn="ctr" defTabSz="914400">
                        <a:spcBef>
                          <a:spcPts val="0"/>
                        </a:spcBef>
                      </a:pPr>
                      <a:r>
                        <a:rPr lang="en-US" sz="1800" cap="none" dirty="0" smtClean="0">
                          <a:solidFill>
                            <a:prstClr val="black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MWDBE </a:t>
                      </a:r>
                    </a:p>
                    <a:p>
                      <a:pPr lvl="0" algn="ctr" defTabSz="914400">
                        <a:spcBef>
                          <a:spcPts val="0"/>
                        </a:spcBef>
                      </a:pPr>
                      <a:r>
                        <a:rPr lang="en-US" sz="1800" cap="none" dirty="0" smtClean="0">
                          <a:solidFill>
                            <a:prstClr val="black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635568"/>
                  </a:ext>
                </a:extLst>
              </a:tr>
              <a:tr h="37015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African American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676980"/>
                  </a:ext>
                </a:extLst>
              </a:tr>
              <a:tr h="37015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Latinx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817683"/>
                  </a:ext>
                </a:extLst>
              </a:tr>
              <a:tr h="37015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Asian American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1222"/>
                  </a:ext>
                </a:extLst>
              </a:tr>
              <a:tr h="37015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Female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624926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405250"/>
              </p:ext>
            </p:extLst>
          </p:nvPr>
        </p:nvGraphicFramePr>
        <p:xfrm>
          <a:off x="6143105" y="1288152"/>
          <a:ext cx="256334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3346">
                  <a:extLst>
                    <a:ext uri="{9D8B030D-6E8A-4147-A177-3AD203B41FA5}">
                      <a16:colId xmlns:a16="http://schemas.microsoft.com/office/drawing/2014/main" val="23451327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cap="none" dirty="0" smtClean="0">
                          <a:solidFill>
                            <a:prstClr val="black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% OF</a:t>
                      </a:r>
                      <a:r>
                        <a:rPr lang="en-US" sz="1800" cap="none" baseline="0" dirty="0" smtClean="0">
                          <a:solidFill>
                            <a:prstClr val="black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TOTAL FEES PAID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635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676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1%*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817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1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624926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1582400" y="6554628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90104" y="3455140"/>
            <a:ext cx="5116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eorgia" panose="02040502050405020303" pitchFamily="18" charset="0"/>
              </a:rPr>
              <a:t>*The percentage does not fully reflect a $</a:t>
            </a:r>
            <a:r>
              <a:rPr lang="en-US" sz="1400" dirty="0" smtClean="0"/>
              <a:t>100 </a:t>
            </a:r>
            <a:r>
              <a:rPr lang="en-US" sz="1400" dirty="0" smtClean="0">
                <a:latin typeface="Georgia" panose="02040502050405020303" pitchFamily="18" charset="0"/>
              </a:rPr>
              <a:t>million core fixed </a:t>
            </a:r>
          </a:p>
          <a:p>
            <a:r>
              <a:rPr lang="en-US" sz="1400" dirty="0" smtClean="0">
                <a:latin typeface="Georgia" panose="02040502050405020303" pitchFamily="18" charset="0"/>
              </a:rPr>
              <a:t>   income mandate funded to a Latinx firm in late </a:t>
            </a:r>
            <a:r>
              <a:rPr lang="en-US" sz="1400" dirty="0" smtClean="0"/>
              <a:t>2019</a:t>
            </a:r>
            <a:r>
              <a:rPr lang="en-US" sz="1400" dirty="0" smtClean="0">
                <a:latin typeface="Georgia" panose="02040502050405020303" pitchFamily="18" charset="0"/>
              </a:rPr>
              <a:t>.</a:t>
            </a:r>
            <a:endParaRPr lang="en-US" sz="1400" dirty="0">
              <a:latin typeface="Georgia" panose="020405020504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71701" y="4312227"/>
            <a:ext cx="8146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100%</a:t>
            </a:r>
            <a:r>
              <a:rPr lang="en-US" sz="2000" dirty="0" smtClean="0">
                <a:latin typeface="Georgia" panose="02040502050405020303" pitchFamily="18" charset="0"/>
              </a:rPr>
              <a:t> </a:t>
            </a:r>
            <a:r>
              <a:rPr lang="en-US" sz="2000" dirty="0">
                <a:latin typeface="Georgia" panose="02040502050405020303" pitchFamily="18" charset="0"/>
              </a:rPr>
              <a:t>of the Fund’s MWDBE allocation is actively managed. </a:t>
            </a:r>
          </a:p>
          <a:p>
            <a:pPr lvl="1"/>
            <a:r>
              <a:rPr lang="en-US" sz="2000" dirty="0">
                <a:latin typeface="Georgia" panose="02040502050405020303" pitchFamily="18" charset="0"/>
              </a:rPr>
              <a:t>      This results in higher fees paid to MWDBE managers.</a:t>
            </a:r>
          </a:p>
        </p:txBody>
      </p:sp>
    </p:spTree>
    <p:extLst>
      <p:ext uri="{BB962C8B-B14F-4D97-AF65-F5344CB8AC3E}">
        <p14:creationId xmlns:p14="http://schemas.microsoft.com/office/powerpoint/2010/main" val="37032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57" y="0"/>
            <a:ext cx="12192000" cy="274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83656"/>
            <a:ext cx="12193057" cy="274344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6586676"/>
            <a:ext cx="4541520" cy="22477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Policemen’s Annuity &amp; Benefit Fund of Chicago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057" y="28294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MWDBE BROKERAGE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3600" y="1616998"/>
            <a:ext cx="7228114" cy="38479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1691" y="3931444"/>
            <a:ext cx="4441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Georgia" panose="02040502050405020303" pitchFamily="18" charset="0"/>
              </a:rPr>
              <a:t>The Fund continues to exceed its Brokerage target in each asset class</a:t>
            </a:r>
            <a:r>
              <a:rPr lang="en-US" dirty="0" smtClean="0">
                <a:latin typeface="Georgia" panose="02040502050405020303" pitchFamily="18" charset="0"/>
              </a:rPr>
              <a:t>.</a:t>
            </a:r>
            <a:endParaRPr lang="en-US" dirty="0">
              <a:latin typeface="Georgia" panose="02040502050405020303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8" y="5688333"/>
            <a:ext cx="877551" cy="828144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610374"/>
              </p:ext>
            </p:extLst>
          </p:nvPr>
        </p:nvGraphicFramePr>
        <p:xfrm>
          <a:off x="96522" y="2120379"/>
          <a:ext cx="4444998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140">
                  <a:extLst>
                    <a:ext uri="{9D8B030D-6E8A-4147-A177-3AD203B41FA5}">
                      <a16:colId xmlns:a16="http://schemas.microsoft.com/office/drawing/2014/main" val="2345132730"/>
                    </a:ext>
                  </a:extLst>
                </a:gridCol>
                <a:gridCol w="1220230">
                  <a:extLst>
                    <a:ext uri="{9D8B030D-6E8A-4147-A177-3AD203B41FA5}">
                      <a16:colId xmlns:a16="http://schemas.microsoft.com/office/drawing/2014/main" val="3517370718"/>
                    </a:ext>
                  </a:extLst>
                </a:gridCol>
                <a:gridCol w="1426628">
                  <a:extLst>
                    <a:ext uri="{9D8B030D-6E8A-4147-A177-3AD203B41FA5}">
                      <a16:colId xmlns:a16="http://schemas.microsoft.com/office/drawing/2014/main" val="2168763742"/>
                    </a:ext>
                  </a:extLst>
                </a:gridCol>
              </a:tblGrid>
              <a:tr h="246687">
                <a:tc>
                  <a:txBody>
                    <a:bodyPr/>
                    <a:lstStyle/>
                    <a:p>
                      <a:pPr lvl="0" algn="ctr" defTabSz="914400">
                        <a:spcBef>
                          <a:spcPts val="0"/>
                        </a:spcBef>
                      </a:pPr>
                      <a:r>
                        <a:rPr lang="en-US" sz="1400" cap="none" dirty="0" smtClean="0">
                          <a:solidFill>
                            <a:prstClr val="black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ASSET</a:t>
                      </a:r>
                      <a:r>
                        <a:rPr lang="en-US" sz="1400" cap="none" baseline="0" dirty="0" smtClean="0">
                          <a:solidFill>
                            <a:prstClr val="black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CLASS</a:t>
                      </a:r>
                      <a:endParaRPr lang="en-US" sz="1400" cap="none" dirty="0" smtClean="0">
                        <a:solidFill>
                          <a:prstClr val="black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defTabSz="914400">
                        <a:spcBef>
                          <a:spcPts val="0"/>
                        </a:spcBef>
                      </a:pPr>
                      <a:r>
                        <a:rPr lang="en-US" sz="1400" cap="none" dirty="0" smtClean="0">
                          <a:solidFill>
                            <a:prstClr val="black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defTabSz="914400">
                        <a:spcBef>
                          <a:spcPts val="0"/>
                        </a:spcBef>
                      </a:pPr>
                      <a:r>
                        <a:rPr lang="en-US" sz="1400" cap="none" dirty="0" smtClean="0">
                          <a:solidFill>
                            <a:prstClr val="black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635568"/>
                  </a:ext>
                </a:extLst>
              </a:tr>
              <a:tr h="246687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Georgia" panose="02040502050405020303" pitchFamily="18" charset="0"/>
                        </a:rPr>
                        <a:t>Domestic</a:t>
                      </a:r>
                      <a:r>
                        <a:rPr lang="en-US" sz="1400" baseline="0" dirty="0" smtClean="0">
                          <a:latin typeface="Georgia" panose="02040502050405020303" pitchFamily="18" charset="0"/>
                        </a:rPr>
                        <a:t> Equity</a:t>
                      </a:r>
                      <a:endParaRPr lang="en-US" sz="1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35</a:t>
                      </a:r>
                      <a:r>
                        <a:rPr lang="en-US" sz="1400" dirty="0" smtClean="0">
                          <a:latin typeface="Georgia" panose="02040502050405020303" pitchFamily="18" charset="0"/>
                        </a:rPr>
                        <a:t>%</a:t>
                      </a:r>
                      <a:endParaRPr lang="en-US" sz="1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38%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676980"/>
                  </a:ext>
                </a:extLst>
              </a:tr>
              <a:tr h="246687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Georgia" panose="02040502050405020303" pitchFamily="18" charset="0"/>
                        </a:rPr>
                        <a:t>International</a:t>
                      </a:r>
                      <a:r>
                        <a:rPr lang="en-US" sz="1400" baseline="0" dirty="0" smtClean="0">
                          <a:latin typeface="Georgia" panose="02040502050405020303" pitchFamily="18" charset="0"/>
                        </a:rPr>
                        <a:t> Equity</a:t>
                      </a:r>
                      <a:endParaRPr lang="en-US" sz="1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10</a:t>
                      </a:r>
                      <a:r>
                        <a:rPr lang="en-US" sz="1400" dirty="0" smtClean="0">
                          <a:latin typeface="Georgia" panose="02040502050405020303" pitchFamily="18" charset="0"/>
                        </a:rPr>
                        <a:t>%</a:t>
                      </a:r>
                      <a:endParaRPr lang="en-US" sz="1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17</a:t>
                      </a:r>
                      <a:r>
                        <a:rPr lang="en-US" sz="1400" dirty="0" smtClean="0">
                          <a:latin typeface="Georgia" panose="02040502050405020303" pitchFamily="18" charset="0"/>
                        </a:rPr>
                        <a:t>%</a:t>
                      </a:r>
                      <a:endParaRPr lang="en-US" sz="1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817683"/>
                  </a:ext>
                </a:extLst>
              </a:tr>
              <a:tr h="246687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Georgia" panose="02040502050405020303" pitchFamily="18" charset="0"/>
                        </a:rPr>
                        <a:t>Fixed</a:t>
                      </a:r>
                      <a:r>
                        <a:rPr lang="en-US" sz="1400" baseline="0" dirty="0" smtClean="0">
                          <a:latin typeface="Georgia" panose="02040502050405020303" pitchFamily="18" charset="0"/>
                        </a:rPr>
                        <a:t> Income</a:t>
                      </a:r>
                      <a:endParaRPr lang="en-US" sz="1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25</a:t>
                      </a:r>
                      <a:r>
                        <a:rPr lang="en-US" sz="1400" dirty="0" smtClean="0">
                          <a:latin typeface="Georgia" panose="02040502050405020303" pitchFamily="18" charset="0"/>
                        </a:rPr>
                        <a:t>%</a:t>
                      </a:r>
                      <a:endParaRPr lang="en-US" sz="1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54</a:t>
                      </a:r>
                      <a:r>
                        <a:rPr lang="en-US" sz="1400" dirty="0" smtClean="0">
                          <a:latin typeface="Georgia" panose="02040502050405020303" pitchFamily="18" charset="0"/>
                        </a:rPr>
                        <a:t>%</a:t>
                      </a:r>
                      <a:endParaRPr lang="en-US" sz="1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1222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1582400" y="6554628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34253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5485</TotalTime>
  <Words>665</Words>
  <Application>Microsoft Office PowerPoint</Application>
  <PresentationFormat>Widescreen</PresentationFormat>
  <Paragraphs>160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Verdana</vt:lpstr>
      <vt:lpstr>Wingdings</vt:lpstr>
      <vt:lpstr>Office Theme</vt:lpstr>
      <vt:lpstr>Policemen’s Annuity &amp; Benefit Fund of Chicago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Policemen’s Annuity &amp; Benefit Fund of Chicago</dc:title>
  <dc:creator>Tom Beyna</dc:creator>
  <cp:lastModifiedBy>ekeane</cp:lastModifiedBy>
  <cp:revision>107</cp:revision>
  <cp:lastPrinted>2020-12-09T21:49:18Z</cp:lastPrinted>
  <dcterms:created xsi:type="dcterms:W3CDTF">2020-12-04T14:52:59Z</dcterms:created>
  <dcterms:modified xsi:type="dcterms:W3CDTF">2020-12-09T21:51:24Z</dcterms:modified>
</cp:coreProperties>
</file>